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2"/>
  </p:sldMasterIdLst>
  <p:handoutMasterIdLst>
    <p:handoutMasterId r:id="rId15"/>
  </p:handoutMasterIdLst>
  <p:sldIdLst>
    <p:sldId id="281" r:id="rId3"/>
    <p:sldId id="269" r:id="rId4"/>
    <p:sldId id="286" r:id="rId5"/>
    <p:sldId id="270" r:id="rId6"/>
    <p:sldId id="282" r:id="rId7"/>
    <p:sldId id="283" r:id="rId8"/>
    <p:sldId id="285" r:id="rId9"/>
    <p:sldId id="284" r:id="rId10"/>
    <p:sldId id="287" r:id="rId11"/>
    <p:sldId id="288" r:id="rId12"/>
    <p:sldId id="289" r:id="rId13"/>
    <p:sldId id="267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2DDDF88-DE2C-45C2-B7C0-DEC393713A67}" type="datetimeFigureOut">
              <a:rPr lang="en-US"/>
              <a:pPr>
                <a:defRPr/>
              </a:pPr>
              <a:t>12/4/2015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2C05B0-0059-4832-92C6-F3CF6D0DA6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85398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5F47A-BDD2-454C-9973-5ACF697FCAE3}" type="datetimeFigureOut">
              <a:rPr lang="en-US"/>
              <a:pPr>
                <a:defRPr/>
              </a:pPr>
              <a:t>12/4/2015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200654E8-A38F-4A48-9ED6-4F928395CE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69613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791F3-2D5A-4510-9B94-D65516C6E203}" type="datetimeFigureOut">
              <a:rPr lang="en-US"/>
              <a:pPr>
                <a:defRPr/>
              </a:pPr>
              <a:t>12/4/2015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A9716-BDA9-429C-8A7F-729FFF4B96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5369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DA20A-2459-4472-93A6-7314BE016842}" type="datetimeFigureOut">
              <a:rPr lang="en-US"/>
              <a:pPr>
                <a:defRPr/>
              </a:pPr>
              <a:t>12/4/2015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6D2F3-E6F4-4024-87A0-BB0A252FEE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9962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7D635E5-4786-43A4-A31B-44CE86E67789}" type="datetimeFigureOut">
              <a:rPr lang="en-US"/>
              <a:pPr>
                <a:defRPr/>
              </a:pPr>
              <a:t>12/4/2015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403137-1E64-462D-ADCE-02418B0AA0C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195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FA9EE-E1D4-4DDF-B775-063D0D0784A2}" type="datetimeFigureOut">
              <a:rPr lang="en-US"/>
              <a:pPr>
                <a:defRPr/>
              </a:pPr>
              <a:t>12/4/2015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A2D50DB3-87C6-4755-930D-BEE1A72517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41579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9C071-D7C5-41D5-8B15-C79899D29241}" type="datetimeFigureOut">
              <a:rPr lang="en-US"/>
              <a:pPr>
                <a:defRPr/>
              </a:pPr>
              <a:t>12/4/2015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B6865D-B085-49C6-A32F-BBDA7F076D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48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D3C1A-183B-47CA-AB66-7C352E28B4DB}" type="datetimeFigureOut">
              <a:rPr lang="en-US"/>
              <a:pPr>
                <a:defRPr/>
              </a:pPr>
              <a:t>12/4/2015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0E5AF-09E5-4024-80EA-C9327DCF22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2167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D8F3D6D-6598-425A-8B48-FC6C74CFD5A9}" type="datetimeFigureOut">
              <a:rPr lang="en-US"/>
              <a:pPr>
                <a:defRPr/>
              </a:pPr>
              <a:t>12/4/2015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06AC81-AE53-4946-8D75-645E3BBAB19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477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B1B74-0E16-421D-B5E1-456AD8D50FDB}" type="datetimeFigureOut">
              <a:rPr lang="en-US"/>
              <a:pPr>
                <a:defRPr/>
              </a:pPr>
              <a:t>12/4/2015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E73F2-6134-414F-B9F0-CB4D39D2DA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7253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Straight Connector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Straight Connector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0F81573-6C83-47F7-B784-0684AA2DAAA3}" type="datetimeFigureOut">
              <a:rPr lang="en-US"/>
              <a:pPr>
                <a:defRPr/>
              </a:pPr>
              <a:t>12/4/2015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7A2B73-6732-4CBF-843B-7FF3B74CD98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326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BCD3B91-83E7-464D-9D87-6CBC2066B1FD}" type="datetimeFigureOut">
              <a:rPr lang="en-US"/>
              <a:pPr>
                <a:defRPr/>
              </a:pPr>
              <a:t>12/4/2015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CE0A9E9-A584-48C8-83F7-8754838BC34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405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054607-C915-43A2-913B-3A103F594C81}" type="datetimeFigureOut">
              <a:rPr lang="en-US"/>
              <a:pPr>
                <a:defRPr/>
              </a:pPr>
              <a:t>12/4/2015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32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FFFFFF"/>
                </a:solidFill>
                <a:latin typeface="Century Schoolbook" panose="02040604050505020304" pitchFamily="18" charset="0"/>
              </a:defRPr>
            </a:lvl1pPr>
          </a:lstStyle>
          <a:p>
            <a:fld id="{CD3CC6FA-AA6C-4F64-8F34-42D0800BAA0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8" r:id="rId1"/>
    <p:sldLayoutId id="2147484079" r:id="rId2"/>
    <p:sldLayoutId id="2147484080" r:id="rId3"/>
    <p:sldLayoutId id="2147484073" r:id="rId4"/>
    <p:sldLayoutId id="2147484074" r:id="rId5"/>
    <p:sldLayoutId id="2147484081" r:id="rId6"/>
    <p:sldLayoutId id="2147484075" r:id="rId7"/>
    <p:sldLayoutId id="2147484082" r:id="rId8"/>
    <p:sldLayoutId id="2147484083" r:id="rId9"/>
    <p:sldLayoutId id="2147484076" r:id="rId10"/>
    <p:sldLayoutId id="214748407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png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png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1676400"/>
            <a:ext cx="7467600" cy="189388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6000" dirty="0" smtClean="0"/>
              <a:t>Quick Graphs Using Slope-Intercept Form</a:t>
            </a:r>
            <a:endParaRPr lang="en-US" sz="6000" dirty="0"/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2286000" y="4114800"/>
            <a:ext cx="6172200" cy="1371600"/>
          </a:xfrm>
        </p:spPr>
        <p:txBody>
          <a:bodyPr/>
          <a:lstStyle/>
          <a:p>
            <a:pPr algn="ctr" eaLnBrk="1" hangingPunct="1"/>
            <a:r>
              <a:rPr lang="en-US" altLang="en-US" sz="3600" dirty="0" smtClean="0"/>
              <a:t>Chapter </a:t>
            </a:r>
            <a:r>
              <a:rPr lang="en-US" altLang="en-US" sz="3600" dirty="0" smtClean="0"/>
              <a:t>4 </a:t>
            </a:r>
            <a:endParaRPr lang="en-US" altLang="en-US" sz="3600" dirty="0" smtClean="0"/>
          </a:p>
          <a:p>
            <a:pPr algn="ctr" eaLnBrk="1" hangingPunct="1"/>
            <a:r>
              <a:rPr lang="en-US" altLang="en-US" sz="3600" dirty="0" smtClean="0"/>
              <a:t>Section </a:t>
            </a:r>
            <a:r>
              <a:rPr lang="en-US" altLang="en-US" sz="3600" dirty="0"/>
              <a:t>6</a:t>
            </a:r>
            <a:endParaRPr lang="en-US" alt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7467600" cy="4873625"/>
          </a:xfrm>
        </p:spPr>
        <p:txBody>
          <a:bodyPr/>
          <a:lstStyle/>
          <a:p>
            <a:r>
              <a:rPr lang="en-US" altLang="en-US" smtClean="0"/>
              <a:t>1.  (3, 4), m = -2		2.  (-4, 2), m = 1/3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429000"/>
            <a:ext cx="402907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3725" y="3429000"/>
            <a:ext cx="402907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7467600" cy="4873625"/>
          </a:xfrm>
        </p:spPr>
        <p:txBody>
          <a:bodyPr/>
          <a:lstStyle/>
          <a:p>
            <a:pPr>
              <a:defRPr/>
            </a:pPr>
            <a:r>
              <a:rPr lang="en-US" dirty="0"/>
              <a:t>3</a:t>
            </a:r>
            <a:r>
              <a:rPr lang="en-US" dirty="0" smtClean="0"/>
              <a:t>.  (1, </a:t>
            </a:r>
            <a:r>
              <a:rPr lang="en-US" dirty="0"/>
              <a:t>0</a:t>
            </a:r>
            <a:r>
              <a:rPr lang="en-US" dirty="0" smtClean="0"/>
              <a:t>), m = -2/3		4.  (-4, -3), m = 5/6</a:t>
            </a:r>
          </a:p>
          <a:p>
            <a:pPr>
              <a:defRPr/>
            </a:pPr>
            <a:endParaRPr lang="en-US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124200"/>
            <a:ext cx="402907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124200"/>
            <a:ext cx="402907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altLang="en-US" smtClean="0"/>
              <a:t>Page </a:t>
            </a:r>
            <a:r>
              <a:rPr lang="en-US" altLang="en-US" smtClean="0"/>
              <a:t>244 # 13-21 odd, 22-30 even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Slope-Intercept Form</a:t>
            </a:r>
            <a:endParaRPr lang="en-US" dirty="0"/>
          </a:p>
        </p:txBody>
      </p:sp>
      <p:sp>
        <p:nvSpPr>
          <p:cNvPr id="103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467600" cy="5026025"/>
          </a:xfrm>
        </p:spPr>
        <p:txBody>
          <a:bodyPr/>
          <a:lstStyle/>
          <a:p>
            <a:r>
              <a:rPr lang="en-US" altLang="en-US" smtClean="0"/>
              <a:t>y=mx+b </a:t>
            </a:r>
          </a:p>
          <a:p>
            <a:pPr lvl="1"/>
            <a:r>
              <a:rPr lang="en-US" altLang="en-US" smtClean="0"/>
              <a:t>Where m is the slope and b is the y-intercept and (x,y) is a point</a:t>
            </a:r>
          </a:p>
          <a:p>
            <a:pPr lvl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lvl="1">
              <a:buFont typeface="Wingdings 2" panose="05020102010507070707" pitchFamily="18" charset="2"/>
              <a:buNone/>
            </a:pPr>
            <a:r>
              <a:rPr lang="en-US" altLang="en-US" smtClean="0"/>
              <a:t>	Examples:</a:t>
            </a:r>
          </a:p>
          <a:p>
            <a:pPr lvl="1">
              <a:buFont typeface="Wingdings 2" panose="05020102010507070707" pitchFamily="18" charset="2"/>
              <a:buNone/>
            </a:pPr>
            <a:r>
              <a:rPr lang="en-US" altLang="en-US" smtClean="0"/>
              <a:t>1.  			Slope: 		Y-Int:</a:t>
            </a:r>
          </a:p>
          <a:p>
            <a:pPr lvl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lvl="1">
              <a:buFont typeface="Wingdings 2" panose="05020102010507070707" pitchFamily="18" charset="2"/>
              <a:buNone/>
            </a:pPr>
            <a:r>
              <a:rPr lang="en-US" altLang="en-US" smtClean="0"/>
              <a:t>2.				Slope:		Y-Int:</a:t>
            </a:r>
          </a:p>
          <a:p>
            <a:pPr lvl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lvl="1">
              <a:buFont typeface="Wingdings 2" panose="05020102010507070707" pitchFamily="18" charset="2"/>
              <a:buNone/>
            </a:pPr>
            <a:r>
              <a:rPr lang="en-US" altLang="en-US" smtClean="0"/>
              <a:t>3.				Slope:		Y-Int:</a:t>
            </a:r>
          </a:p>
          <a:p>
            <a:pPr lvl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lvl="1">
              <a:buFont typeface="Wingdings 2" panose="05020102010507070707" pitchFamily="18" charset="2"/>
              <a:buNone/>
            </a:pPr>
            <a:r>
              <a:rPr lang="en-US" altLang="en-US" smtClean="0"/>
              <a:t>4.				Slope:		Y-int:</a:t>
            </a:r>
          </a:p>
          <a:p>
            <a:pPr lvl="1">
              <a:buFont typeface="Wingdings 2" panose="05020102010507070707" pitchFamily="18" charset="2"/>
              <a:buNone/>
            </a:pPr>
            <a:endParaRPr lang="en-US" altLang="en-US" smtClean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219200" y="3327400"/>
          <a:ext cx="153828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3" imgW="647419" imgH="203112" progId="Equation.3">
                  <p:embed/>
                </p:oleObj>
              </mc:Choice>
              <mc:Fallback>
                <p:oleObj name="Equation" r:id="rId3" imgW="647419" imgH="203112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327400"/>
                        <a:ext cx="1538288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1219200" y="4089400"/>
          <a:ext cx="156845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5" imgW="660113" imgH="203112" progId="Equation.3">
                  <p:embed/>
                </p:oleObj>
              </mc:Choice>
              <mc:Fallback>
                <p:oleObj name="Equation" r:id="rId5" imgW="660113" imgH="203112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089400"/>
                        <a:ext cx="156845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1219200" y="4851400"/>
          <a:ext cx="150812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7" imgW="634725" imgH="203112" progId="Equation.3">
                  <p:embed/>
                </p:oleObj>
              </mc:Choice>
              <mc:Fallback>
                <p:oleObj name="Equation" r:id="rId7" imgW="634725" imgH="203112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851400"/>
                        <a:ext cx="1508125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1295400" y="5613400"/>
          <a:ext cx="84455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9" imgW="355292" imgH="203024" progId="Equation.3">
                  <p:embed/>
                </p:oleObj>
              </mc:Choice>
              <mc:Fallback>
                <p:oleObj name="Equation" r:id="rId9" imgW="355292" imgH="203024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613400"/>
                        <a:ext cx="84455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0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0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0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0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Classwork	</a:t>
            </a: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altLang="en-US" dirty="0" smtClean="0"/>
              <a:t>Blue book: </a:t>
            </a:r>
            <a:r>
              <a:rPr lang="en-US" altLang="en-US" dirty="0" err="1" smtClean="0"/>
              <a:t>Pg</a:t>
            </a:r>
            <a:r>
              <a:rPr lang="en-US" altLang="en-US" dirty="0" smtClean="0"/>
              <a:t> </a:t>
            </a:r>
            <a:r>
              <a:rPr lang="en-US" altLang="en-US" dirty="0" smtClean="0"/>
              <a:t>133 # 1-12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Graphing Using Slope and Y-Intercept </a:t>
            </a:r>
            <a:endParaRPr lang="en-US" dirty="0"/>
          </a:p>
        </p:txBody>
      </p:sp>
      <p:sp>
        <p:nvSpPr>
          <p:cNvPr id="11267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altLang="en-US" smtClean="0"/>
              <a:t>Steps to Graph using Slope and y-intercept</a:t>
            </a:r>
          </a:p>
          <a:p>
            <a:pPr lvl="1"/>
            <a:r>
              <a:rPr lang="en-US" altLang="en-US" smtClean="0"/>
              <a:t>Write the equation in slope intercept form (y=mx+b)</a:t>
            </a:r>
          </a:p>
          <a:p>
            <a:pPr lvl="1"/>
            <a:r>
              <a:rPr lang="en-US" altLang="en-US" smtClean="0"/>
              <a:t>Find the slope and y-intercept</a:t>
            </a:r>
          </a:p>
          <a:p>
            <a:pPr lvl="1"/>
            <a:r>
              <a:rPr lang="en-US" altLang="en-US" smtClean="0"/>
              <a:t>Plot the point of the y-intercept (0,y)</a:t>
            </a:r>
          </a:p>
          <a:p>
            <a:pPr lvl="1"/>
            <a:r>
              <a:rPr lang="en-US" altLang="en-US" smtClean="0"/>
              <a:t>Graph the slope starting at the point from the y-intercept</a:t>
            </a:r>
          </a:p>
          <a:p>
            <a:pPr lvl="1"/>
            <a:r>
              <a:rPr lang="en-US" altLang="en-US" smtClean="0"/>
              <a:t>Draw a line through the two points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mtClean="0"/>
              <a:t>1.  </a:t>
            </a:r>
          </a:p>
        </p:txBody>
      </p:sp>
      <p:graphicFrame>
        <p:nvGraphicFramePr>
          <p:cNvPr id="12292" name="Content Placeholder 4"/>
          <p:cNvGraphicFramePr>
            <a:graphicFrameLocks noChangeAspect="1"/>
          </p:cNvGraphicFramePr>
          <p:nvPr>
            <p:ph sz="quarter" idx="2"/>
          </p:nvPr>
        </p:nvGraphicFramePr>
        <p:xfrm>
          <a:off x="914400" y="1524000"/>
          <a:ext cx="209550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3" imgW="736600" imgH="203200" progId="Equation.3">
                  <p:embed/>
                </p:oleObj>
              </mc:Choice>
              <mc:Fallback>
                <p:oleObj name="Equation" r:id="rId3" imgW="736600" imgH="203200" progId="Equation.3">
                  <p:embed/>
                  <p:pic>
                    <p:nvPicPr>
                      <p:cNvPr id="0" name="Content Placeholder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524000"/>
                        <a:ext cx="209550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362200"/>
            <a:ext cx="5075238" cy="355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1331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altLang="en-US" smtClean="0"/>
              <a:t>2.  </a:t>
            </a:r>
          </a:p>
        </p:txBody>
      </p:sp>
      <p:graphicFrame>
        <p:nvGraphicFramePr>
          <p:cNvPr id="13316" name="Object 2"/>
          <p:cNvGraphicFramePr>
            <a:graphicFrameLocks noChangeAspect="1"/>
          </p:cNvGraphicFramePr>
          <p:nvPr/>
        </p:nvGraphicFramePr>
        <p:xfrm>
          <a:off x="1398588" y="1651000"/>
          <a:ext cx="150812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3" imgW="634680" imgH="203040" progId="Equation.DSMT4">
                  <p:embed/>
                </p:oleObj>
              </mc:Choice>
              <mc:Fallback>
                <p:oleObj name="Equation" r:id="rId3" imgW="634680" imgH="2030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8588" y="1651000"/>
                        <a:ext cx="1508125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513" y="2438400"/>
            <a:ext cx="5075237" cy="355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Example: </a:t>
            </a:r>
            <a:br>
              <a:rPr lang="en-US" dirty="0" smtClean="0"/>
            </a:br>
            <a:r>
              <a:rPr lang="en-US" dirty="0" smtClean="0"/>
              <a:t>Graph Using Slope and y-intercept</a:t>
            </a:r>
            <a:endParaRPr 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altLang="en-US" smtClean="0"/>
              <a:t>3.  </a:t>
            </a:r>
          </a:p>
        </p:txBody>
      </p:sp>
      <p:graphicFrame>
        <p:nvGraphicFramePr>
          <p:cNvPr id="14340" name="Object 2"/>
          <p:cNvGraphicFramePr>
            <a:graphicFrameLocks noChangeAspect="1"/>
          </p:cNvGraphicFramePr>
          <p:nvPr/>
        </p:nvGraphicFramePr>
        <p:xfrm>
          <a:off x="1414463" y="1600200"/>
          <a:ext cx="156845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Equation" r:id="rId3" imgW="660240" imgH="203040" progId="Equation.DSMT4">
                  <p:embed/>
                </p:oleObj>
              </mc:Choice>
              <mc:Fallback>
                <p:oleObj name="Equation" r:id="rId3" imgW="660240" imgH="2030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4463" y="1600200"/>
                        <a:ext cx="156845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34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667000"/>
            <a:ext cx="5075238" cy="355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7467600" cy="5026025"/>
          </a:xfrm>
        </p:spPr>
        <p:txBody>
          <a:bodyPr/>
          <a:lstStyle/>
          <a:p>
            <a:r>
              <a:rPr lang="en-US" altLang="en-US" smtClean="0"/>
              <a:t>Graph the following using the slope and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mtClean="0"/>
              <a:t>	the y-intercept: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mtClean="0"/>
              <a:t>4.  (0,2) 			      5.  (0,-3)  </a:t>
            </a:r>
          </a:p>
        </p:txBody>
      </p:sp>
      <p:graphicFrame>
        <p:nvGraphicFramePr>
          <p:cNvPr id="15364" name="Object 2"/>
          <p:cNvGraphicFramePr>
            <a:graphicFrameLocks noChangeAspect="1"/>
          </p:cNvGraphicFramePr>
          <p:nvPr/>
        </p:nvGraphicFramePr>
        <p:xfrm>
          <a:off x="1676400" y="2133600"/>
          <a:ext cx="819150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Equation" r:id="rId3" imgW="418918" imgH="393529" progId="Equation.3">
                  <p:embed/>
                </p:oleObj>
              </mc:Choice>
              <mc:Fallback>
                <p:oleObj name="Equation" r:id="rId3" imgW="418918" imgH="39352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133600"/>
                        <a:ext cx="819150" cy="76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3"/>
          <p:cNvGraphicFramePr>
            <a:graphicFrameLocks noChangeAspect="1"/>
          </p:cNvGraphicFramePr>
          <p:nvPr/>
        </p:nvGraphicFramePr>
        <p:xfrm>
          <a:off x="5943600" y="2286000"/>
          <a:ext cx="1127125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Equation" r:id="rId5" imgW="469696" imgH="177723" progId="Equation.3">
                  <p:embed/>
                </p:oleObj>
              </mc:Choice>
              <mc:Fallback>
                <p:oleObj name="Equation" r:id="rId5" imgW="469696" imgH="177723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286000"/>
                        <a:ext cx="1127125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6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581400"/>
            <a:ext cx="402907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525" y="3581400"/>
            <a:ext cx="402907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Graphing Using a Point and Slope</a:t>
            </a: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altLang="en-US" smtClean="0"/>
              <a:t>Steps:</a:t>
            </a:r>
          </a:p>
          <a:p>
            <a:pPr lvl="1"/>
            <a:r>
              <a:rPr lang="en-US" altLang="en-US" smtClean="0"/>
              <a:t>Plot the point</a:t>
            </a:r>
          </a:p>
          <a:p>
            <a:pPr lvl="1"/>
            <a:r>
              <a:rPr lang="en-US" altLang="en-US" smtClean="0"/>
              <a:t>Use the slope to find a second point</a:t>
            </a:r>
          </a:p>
          <a:p>
            <a:pPr lvl="1"/>
            <a:r>
              <a:rPr lang="en-US" altLang="en-US" smtClean="0"/>
              <a:t>Draw a line through the 2 points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0.37047.0"/>
</version>
</file>

<file path=customXml/itemProps1.xml><?xml version="1.0" encoding="utf-8"?>
<ds:datastoreItem xmlns:ds="http://schemas.openxmlformats.org/officeDocument/2006/customXml" ds:itemID="{627DFEF6-F00C-4A9D-B2E9-0ECB13F74770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409</TotalTime>
  <Words>170</Words>
  <Application>Microsoft Office PowerPoint</Application>
  <PresentationFormat>On-screen Show (4:3)</PresentationFormat>
  <Paragraphs>46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Century Schoolbook</vt:lpstr>
      <vt:lpstr>Wingdings</vt:lpstr>
      <vt:lpstr>Wingdings 2</vt:lpstr>
      <vt:lpstr>Calibri</vt:lpstr>
      <vt:lpstr>Oriel</vt:lpstr>
      <vt:lpstr>Microsoft Equation 3.0</vt:lpstr>
      <vt:lpstr>MathType 6.0 Equation</vt:lpstr>
      <vt:lpstr>Quick Graphs Using Slope-Intercept Form</vt:lpstr>
      <vt:lpstr>Slope-Intercept Form</vt:lpstr>
      <vt:lpstr>Classwork </vt:lpstr>
      <vt:lpstr>Graphing Using Slope and Y-Intercept </vt:lpstr>
      <vt:lpstr>Example:</vt:lpstr>
      <vt:lpstr>Example:</vt:lpstr>
      <vt:lpstr>Example:  Graph Using Slope and y-intercept</vt:lpstr>
      <vt:lpstr>Example:</vt:lpstr>
      <vt:lpstr>Graphing Using a Point and Slope</vt:lpstr>
      <vt:lpstr>Examples</vt:lpstr>
      <vt:lpstr>Examples</vt:lpstr>
      <vt:lpstr>Homework</vt:lpstr>
    </vt:vector>
  </TitlesOfParts>
  <Company>CBSD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 Zeuggin September 26th 2008 Objectives:   plot points in a coordinate plane draw a scatter plot and make predictions about real-life situations</dc:title>
  <dc:creator>jlake</dc:creator>
  <cp:lastModifiedBy>LAKE, JEFF</cp:lastModifiedBy>
  <cp:revision>48</cp:revision>
  <dcterms:created xsi:type="dcterms:W3CDTF">2008-09-24T13:50:55Z</dcterms:created>
  <dcterms:modified xsi:type="dcterms:W3CDTF">2015-12-04T16:53:54Z</dcterms:modified>
</cp:coreProperties>
</file>